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4B0E"/>
    <a:srgbClr val="8C8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B2D162-DAE1-49F3-B062-C77B6B41BB82}" v="3" dt="2025-03-28T15:07:03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68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lunova, Daria" userId="e4957b19-e7a8-48f3-9d04-069f25f05491" providerId="ADAL" clId="{1AB2D162-DAE1-49F3-B062-C77B6B41BB82}"/>
    <pc:docChg chg="undo custSel modSld">
      <pc:chgData name="Shalunova, Daria" userId="e4957b19-e7a8-48f3-9d04-069f25f05491" providerId="ADAL" clId="{1AB2D162-DAE1-49F3-B062-C77B6B41BB82}" dt="2025-03-28T16:40:39.010" v="334" actId="20577"/>
      <pc:docMkLst>
        <pc:docMk/>
      </pc:docMkLst>
      <pc:sldChg chg="addSp modSp mod">
        <pc:chgData name="Shalunova, Daria" userId="e4957b19-e7a8-48f3-9d04-069f25f05491" providerId="ADAL" clId="{1AB2D162-DAE1-49F3-B062-C77B6B41BB82}" dt="2025-03-28T16:40:39.010" v="334" actId="20577"/>
        <pc:sldMkLst>
          <pc:docMk/>
          <pc:sldMk cId="4246899349" sldId="257"/>
        </pc:sldMkLst>
        <pc:spChg chg="mod">
          <ac:chgData name="Shalunova, Daria" userId="e4957b19-e7a8-48f3-9d04-069f25f05491" providerId="ADAL" clId="{1AB2D162-DAE1-49F3-B062-C77B6B41BB82}" dt="2025-03-28T16:40:33.458" v="332" actId="179"/>
          <ac:spMkLst>
            <pc:docMk/>
            <pc:sldMk cId="4246899349" sldId="257"/>
            <ac:spMk id="3" creationId="{F6AB870A-1ED5-0772-9C45-7DD69694E9AD}"/>
          </ac:spMkLst>
        </pc:spChg>
        <pc:spChg chg="mod">
          <ac:chgData name="Shalunova, Daria" userId="e4957b19-e7a8-48f3-9d04-069f25f05491" providerId="ADAL" clId="{1AB2D162-DAE1-49F3-B062-C77B6B41BB82}" dt="2025-03-28T16:40:39.010" v="334" actId="20577"/>
          <ac:spMkLst>
            <pc:docMk/>
            <pc:sldMk cId="4246899349" sldId="257"/>
            <ac:spMk id="5" creationId="{E578F911-08BC-328A-4111-B7450127D698}"/>
          </ac:spMkLst>
        </pc:spChg>
        <pc:picChg chg="add mod">
          <ac:chgData name="Shalunova, Daria" userId="e4957b19-e7a8-48f3-9d04-069f25f05491" providerId="ADAL" clId="{1AB2D162-DAE1-49F3-B062-C77B6B41BB82}" dt="2025-03-28T15:15:30.556" v="153" actId="1076"/>
          <ac:picMkLst>
            <pc:docMk/>
            <pc:sldMk cId="4246899349" sldId="257"/>
            <ac:picMk id="4" creationId="{AD913B0C-6FF5-DBE0-EC8E-C52E73BAB8E5}"/>
          </ac:picMkLst>
        </pc:picChg>
      </pc:sldChg>
      <pc:sldChg chg="addSp delSp modSp mod">
        <pc:chgData name="Shalunova, Daria" userId="e4957b19-e7a8-48f3-9d04-069f25f05491" providerId="ADAL" clId="{1AB2D162-DAE1-49F3-B062-C77B6B41BB82}" dt="2025-03-28T15:07:03.445" v="18" actId="20577"/>
        <pc:sldMkLst>
          <pc:docMk/>
          <pc:sldMk cId="243705489" sldId="259"/>
        </pc:sldMkLst>
        <pc:spChg chg="mod">
          <ac:chgData name="Shalunova, Daria" userId="e4957b19-e7a8-48f3-9d04-069f25f05491" providerId="ADAL" clId="{1AB2D162-DAE1-49F3-B062-C77B6B41BB82}" dt="2025-03-28T15:07:03.445" v="18" actId="20577"/>
          <ac:spMkLst>
            <pc:docMk/>
            <pc:sldMk cId="243705489" sldId="259"/>
            <ac:spMk id="9" creationId="{53B1FEED-F8E0-57E3-4280-AB16F4D1B7E3}"/>
          </ac:spMkLst>
        </pc:spChg>
        <pc:spChg chg="mod">
          <ac:chgData name="Shalunova, Daria" userId="e4957b19-e7a8-48f3-9d04-069f25f05491" providerId="ADAL" clId="{1AB2D162-DAE1-49F3-B062-C77B6B41BB82}" dt="2025-03-28T15:06:00.220" v="9" actId="20577"/>
          <ac:spMkLst>
            <pc:docMk/>
            <pc:sldMk cId="243705489" sldId="259"/>
            <ac:spMk id="11" creationId="{1A5F19C5-A15A-E95B-8228-76516B114FE6}"/>
          </ac:spMkLst>
        </pc:spChg>
        <pc:picChg chg="del">
          <ac:chgData name="Shalunova, Daria" userId="e4957b19-e7a8-48f3-9d04-069f25f05491" providerId="ADAL" clId="{1AB2D162-DAE1-49F3-B062-C77B6B41BB82}" dt="2025-03-28T15:06:04.477" v="10" actId="478"/>
          <ac:picMkLst>
            <pc:docMk/>
            <pc:sldMk cId="243705489" sldId="259"/>
            <ac:picMk id="2" creationId="{C5A101A6-656D-1A16-5A35-327D398E7866}"/>
          </ac:picMkLst>
        </pc:picChg>
        <pc:picChg chg="add mod">
          <ac:chgData name="Shalunova, Daria" userId="e4957b19-e7a8-48f3-9d04-069f25f05491" providerId="ADAL" clId="{1AB2D162-DAE1-49F3-B062-C77B6B41BB82}" dt="2025-03-28T15:06:49.785" v="14" actId="1076"/>
          <ac:picMkLst>
            <pc:docMk/>
            <pc:sldMk cId="243705489" sldId="259"/>
            <ac:picMk id="3" creationId="{9C70C691-98CD-3FA1-5501-F6632B3C90B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8F3EC-7859-FD63-5591-1AA05FDFC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2DE75-A5AE-0A7A-3E9B-4D760BD1E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1EA6F-6ECC-F496-4138-99340D66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B77CD-B4E9-8F1C-D51F-CCC6B425F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66FE0-0EA2-EE39-4F4A-0029214E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44601-16A3-27A1-54DC-2F1314093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7D7FFD-EA92-F615-0A71-EDB7B4B28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71245-4783-44EA-1899-09A77FBA9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2A46B-D7A6-743E-6205-1F0382EA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7F362-F94B-A572-3375-5A5D22800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392609-CD0E-43D3-23A8-9A0EE122A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22021B-605A-37A5-1C19-B8519234B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F8399-45E2-BCB9-266D-A8F24383D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4A603-0D8B-E09F-0970-51C61D090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03E0F-7A5F-0483-A4A0-DBB12861A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1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D49-D67C-976B-A43A-30D29E8C0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1176F-C136-F14D-694B-165A33DCC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E75FE-11B6-1DC6-95C2-A3AB75592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C11D5-6296-6FAB-51F5-9D6777396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D6A2D-5F0C-D471-7908-378CE774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4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F2F9-07C7-AD4D-E052-C8489516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D5E69-D65A-3004-EF4B-CE58DCEC0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5DBC-505B-1CFE-CF93-7C328ED3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BF42F-E633-E449-654E-CD30D9B17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B5D4F-9DBC-CE78-6FCA-B5B19827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7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260C2-A8D2-8492-9A0D-53ACD9E6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BC418-6964-CE6A-52EB-A12144DB3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62BD9-71D3-A9FD-8E16-7F449DFF8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85ACA-2377-9125-851F-4A2BC9F57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BF41B-E00A-E5A5-C55C-BAB417B0D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B228D-124F-EC4D-3EEB-078E0A1D6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68604-B837-5223-26F4-DF0FCD134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48C17-0CBB-5F46-178B-8C4FC92D8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079CF-41B1-C202-B6AE-91429DC38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E27D8-3961-06DF-D2DA-24F28F307E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AA940A-B099-6C8F-B911-3AC97704D5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C29E71-CA13-3974-66A8-94154833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77997A-19A5-5E60-1583-A9E2F7776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357BC6-DA77-37E4-67DF-99531EEC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6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F2027-B81A-4CA9-0299-C69F8E807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D393D9-D607-EE3D-5552-F078783D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614D3-2A98-0FAC-1A3D-62D51E513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36C65-D507-29D8-7B51-AF2E02EE2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0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6BBB09-1188-1F9E-C08D-31B02FCF5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863A44-363B-E335-0006-32F60FEEC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AAD04-1094-FF5B-A92F-B7ACD961B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0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4C1A6-AE4C-FBF3-8FD1-5E4BDE2CB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57565-65BD-3318-7F1E-BD5680891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D3A83-4C55-3021-0352-F69E076C9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AFABD-5082-DB48-48B3-CA14E3270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CCFA2-C033-995F-0B7F-D74F01A67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9E2DA-DF7B-AFB6-AC17-ADD552355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B2866-373A-7D9F-8664-0AEA358B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7BA854-5018-54AA-7715-F086398870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6D9EF-9B03-6B6B-C292-3E3B0337E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34CC1-FC88-389D-76E9-E62CA80E1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2C6E6-BD39-DE79-845E-785C8589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3F85E-6835-73BD-DDCA-B7416555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5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ADB145-4B36-3076-FC9C-31369E840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00D8A-092C-7CA0-B050-F560E89A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747B9-DB0F-334F-2536-C4B0A6733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E0341-C957-4AF4-B781-CF4DB352400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72C09-B3B3-AF58-6FE7-C3382A204E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FC715-9E66-BB41-CBB6-C17B7622B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194DF-A410-4675-8064-8634230B2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0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anderie.c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restaurant-theatre-monthey.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578F911-08BC-328A-4111-B7450127D698}"/>
              </a:ext>
            </a:extLst>
          </p:cNvPr>
          <p:cNvSpPr txBox="1"/>
          <p:nvPr/>
        </p:nvSpPr>
        <p:spPr>
          <a:xfrm>
            <a:off x="-147711" y="1648271"/>
            <a:ext cx="609746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Dégustation</a:t>
            </a:r>
            <a:r>
              <a:rPr lang="fr-FR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endParaRPr lang="fr-FR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200" dirty="0">
                <a:latin typeface="Book Antiqua" panose="02040602050305030304" pitchFamily="18" charset="0"/>
              </a:rPr>
              <a:t>Chapelle de Lafaurie-</a:t>
            </a:r>
            <a:r>
              <a:rPr lang="fr-FR" sz="1200" dirty="0" err="1">
                <a:latin typeface="Book Antiqua" panose="02040602050305030304" pitchFamily="18" charset="0"/>
              </a:rPr>
              <a:t>Peyraguey</a:t>
            </a:r>
            <a:r>
              <a:rPr lang="fr-FR" sz="1200" dirty="0">
                <a:latin typeface="Book Antiqua" panose="02040602050305030304" pitchFamily="18" charset="0"/>
              </a:rPr>
              <a:t> 2020</a:t>
            </a:r>
          </a:p>
          <a:p>
            <a:pPr algn="ctr"/>
            <a:endParaRPr lang="fr-FR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CH" sz="1200" i="1" dirty="0">
                <a:latin typeface="Book Antiqua" panose="02040602050305030304" pitchFamily="18" charset="0"/>
                <a:cs typeface="Times New Roman" panose="02020603050405020304" pitchFamily="18" charset="0"/>
              </a:rPr>
              <a:t>Comment fait-on un</a:t>
            </a:r>
          </a:p>
          <a:p>
            <a:pPr algn="ctr"/>
            <a:endParaRPr lang="fr-CH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fr-CH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fr-CH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200" b="1" dirty="0">
                <a:solidFill>
                  <a:srgbClr val="EC4B0E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6cl</a:t>
            </a:r>
            <a:r>
              <a:rPr lang="fr-CH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 Chapelle de Lafaurie-</a:t>
            </a:r>
            <a:r>
              <a:rPr lang="fr-CH" sz="12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Peyraguey</a:t>
            </a:r>
            <a:endParaRPr lang="fr-CH" sz="12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200" b="1" dirty="0">
                <a:solidFill>
                  <a:srgbClr val="EC4B0E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3</a:t>
            </a:r>
            <a:r>
              <a:rPr lang="fr-CH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 Glaçons </a:t>
            </a:r>
          </a:p>
          <a:p>
            <a:pPr marL="171450" indent="-171450" 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200" b="1" dirty="0">
                <a:solidFill>
                  <a:srgbClr val="EC4B0E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1</a:t>
            </a:r>
            <a:r>
              <a:rPr lang="fr-CH" sz="1200" dirty="0">
                <a:latin typeface="Book Antiqua" panose="02040602050305030304" pitchFamily="18" charset="0"/>
                <a:cs typeface="Times New Roman" panose="02020603050405020304" pitchFamily="18" charset="0"/>
              </a:rPr>
              <a:t> zeste d'orange 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FB07C7D7-EA07-B022-5BC1-A21143250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499" y="641112"/>
            <a:ext cx="913045" cy="86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AB870A-1ED5-0772-9C45-7DD69694E9AD}"/>
              </a:ext>
            </a:extLst>
          </p:cNvPr>
          <p:cNvSpPr txBox="1"/>
          <p:nvPr/>
        </p:nvSpPr>
        <p:spPr>
          <a:xfrm>
            <a:off x="5867900" y="204897"/>
            <a:ext cx="6197069" cy="6226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4988" algn="ctr" defTabSz="836613"/>
            <a:r>
              <a:rPr lang="de-DE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Menu</a:t>
            </a:r>
            <a:endParaRPr lang="de-DE" sz="1200" b="1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de-DE" sz="1200" b="1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de-DE" sz="1200" b="1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de-DE" sz="1200" b="1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endParaRPr lang="de-DE" sz="1200" b="1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CH" sz="1200" dirty="0">
                <a:latin typeface="Book Antiqua" panose="02040602050305030304" pitchFamily="18" charset="0"/>
              </a:rPr>
              <a:t>La grosse asperge violette du Chablais/chapelure/fèves de cacao/                       mayonnaise/féra du Léman mi fumée</a:t>
            </a:r>
            <a:endParaRPr lang="en-US" sz="1200" dirty="0">
              <a:latin typeface="Book Antiqua" panose="02040602050305030304" pitchFamily="18" charset="0"/>
            </a:endParaRPr>
          </a:p>
          <a:p>
            <a:pPr algn="ctr"/>
            <a:r>
              <a:rPr lang="fr-FR" sz="1200" b="1" dirty="0">
                <a:latin typeface="Book Antiqua" panose="02040602050305030304" pitchFamily="18" charset="0"/>
              </a:rPr>
              <a:t>Château Faugères – Grand Vin blanc Sec de Bordeaux, 2019</a:t>
            </a:r>
            <a:endParaRPr lang="en-US" sz="1200" b="1" dirty="0">
              <a:latin typeface="Book Antiqua" panose="02040602050305030304" pitchFamily="18" charset="0"/>
            </a:endParaRPr>
          </a:p>
          <a:p>
            <a:pPr algn="ctr"/>
            <a:r>
              <a:rPr lang="fr-FR" sz="1200" b="1" dirty="0">
                <a:latin typeface="Book Antiqua" panose="02040602050305030304" pitchFamily="18" charset="0"/>
              </a:rPr>
              <a:t>Château Lafaurie-</a:t>
            </a:r>
            <a:r>
              <a:rPr lang="fr-FR" sz="1200" b="1" dirty="0" err="1">
                <a:latin typeface="Book Antiqua" panose="02040602050305030304" pitchFamily="18" charset="0"/>
              </a:rPr>
              <a:t>Peyraguey</a:t>
            </a:r>
            <a:r>
              <a:rPr lang="fr-FR" sz="1200" b="1" dirty="0">
                <a:latin typeface="Book Antiqua" panose="02040602050305030304" pitchFamily="18" charset="0"/>
              </a:rPr>
              <a:t>, Grand Vin blanc Sec de Bordeaux, 2023</a:t>
            </a:r>
            <a:endParaRPr lang="en-US" sz="1200" b="1" dirty="0">
              <a:latin typeface="Book Antiqua" panose="02040602050305030304" pitchFamily="18" charset="0"/>
            </a:endParaRPr>
          </a:p>
          <a:p>
            <a:pPr marL="630555" algn="ctr">
              <a:spcAft>
                <a:spcPts val="0"/>
              </a:spcAft>
            </a:pPr>
            <a:r>
              <a:rPr lang="fr-FR" sz="1200" dirty="0" err="1">
                <a:effectLst/>
                <a:latin typeface="Wingdings 2" panose="05020102010507070707" pitchFamily="18" charset="2"/>
                <a:ea typeface="Times New Roman" panose="02020603050405020304" pitchFamily="18" charset="0"/>
                <a:cs typeface="Arial Unicode MS"/>
              </a:rPr>
              <a:t>gh</a:t>
            </a:r>
            <a:endParaRPr lang="fr-FR" sz="1200" dirty="0">
              <a:effectLst/>
              <a:latin typeface="Wingdings 2" panose="05020102010507070707" pitchFamily="18" charset="2"/>
              <a:ea typeface="Times New Roman" panose="02020603050405020304" pitchFamily="18" charset="0"/>
              <a:cs typeface="Arial Unicode MS"/>
            </a:endParaRPr>
          </a:p>
          <a:p>
            <a:pPr marL="630555" algn="ctr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Arial Unicode MS"/>
            </a:endParaRPr>
          </a:p>
          <a:p>
            <a:pPr algn="ctr">
              <a:lnSpc>
                <a:spcPct val="107000"/>
              </a:lnSpc>
            </a:pPr>
            <a:r>
              <a:rPr lang="fr-CH" sz="1200" dirty="0" err="1">
                <a:latin typeface="Book Antiqua" panose="02040602050305030304" pitchFamily="18" charset="0"/>
              </a:rPr>
              <a:t>Raviolo</a:t>
            </a:r>
            <a:r>
              <a:rPr lang="fr-CH" sz="1200" dirty="0">
                <a:latin typeface="Book Antiqua" panose="02040602050305030304" pitchFamily="18" charset="0"/>
              </a:rPr>
              <a:t> </a:t>
            </a:r>
            <a:r>
              <a:rPr lang="fr-CH" sz="1200" dirty="0" err="1">
                <a:latin typeface="Book Antiqua" panose="02040602050305030304" pitchFamily="18" charset="0"/>
              </a:rPr>
              <a:t>del</a:t>
            </a:r>
            <a:r>
              <a:rPr lang="fr-CH" sz="1200" dirty="0">
                <a:latin typeface="Book Antiqua" panose="02040602050305030304" pitchFamily="18" charset="0"/>
              </a:rPr>
              <a:t> </a:t>
            </a:r>
            <a:r>
              <a:rPr lang="fr-CH" sz="1200" dirty="0" err="1">
                <a:latin typeface="Book Antiqua" panose="02040602050305030304" pitchFamily="18" charset="0"/>
              </a:rPr>
              <a:t>Plin</a:t>
            </a:r>
            <a:r>
              <a:rPr lang="fr-CH" sz="1200" dirty="0">
                <a:latin typeface="Book Antiqua" panose="02040602050305030304" pitchFamily="18" charset="0"/>
              </a:rPr>
              <a:t> / Duxelles de champignons /                                                                         Crème légère aux morilles fraîches / Primeur de petits pois</a:t>
            </a:r>
            <a:endParaRPr lang="en-US" sz="1200" dirty="0">
              <a:latin typeface="Book Antiqua" panose="0204060205030503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fr-FR" sz="1200" b="1" dirty="0">
                <a:latin typeface="Book Antiqua" panose="02040602050305030304" pitchFamily="18" charset="0"/>
              </a:rPr>
              <a:t>Château Faugères, Saint-Emilion Grand Cru Classé, 2016</a:t>
            </a:r>
            <a:endParaRPr lang="en-US" sz="1200" b="1" dirty="0">
              <a:latin typeface="Book Antiqua" panose="0204060205030503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fr-FR" sz="1200" b="1" dirty="0">
                <a:latin typeface="Book Antiqua" panose="02040602050305030304" pitchFamily="18" charset="0"/>
              </a:rPr>
              <a:t>Calice de Faugères, Saint-Emilion Grand Cru, 2016</a:t>
            </a:r>
            <a:endParaRPr lang="en-US" sz="1200" b="1" dirty="0">
              <a:latin typeface="Book Antiqua" panose="02040602050305030304" pitchFamily="18" charset="0"/>
            </a:endParaRPr>
          </a:p>
          <a:p>
            <a:pPr marL="630555" algn="ctr">
              <a:spcAft>
                <a:spcPts val="0"/>
              </a:spcAft>
            </a:pPr>
            <a:r>
              <a:rPr lang="en-GB" sz="1200" dirty="0" err="1">
                <a:solidFill>
                  <a:srgbClr val="000000"/>
                </a:solidFill>
                <a:effectLst/>
                <a:latin typeface="Wingdings 2" panose="05020102010507070707" pitchFamily="18" charset="2"/>
                <a:ea typeface="Arial Unicode MS"/>
                <a:cs typeface="Arial Unicode MS"/>
              </a:rPr>
              <a:t>gh</a:t>
            </a:r>
            <a:r>
              <a:rPr lang="en-GB" sz="1200" dirty="0">
                <a:solidFill>
                  <a:srgbClr val="000000"/>
                </a:solidFill>
                <a:effectLst/>
                <a:latin typeface="Wingdings 2" panose="05020102010507070707" pitchFamily="18" charset="2"/>
                <a:ea typeface="Arial Unicode MS"/>
                <a:cs typeface="Arial Unicode MS"/>
              </a:rPr>
              <a:t> </a:t>
            </a:r>
            <a:endParaRPr lang="en-GB" sz="900" dirty="0">
              <a:solidFill>
                <a:srgbClr val="000000"/>
              </a:solidFill>
              <a:latin typeface="Book Antiqua" panose="02040602050305030304" pitchFamily="18" charset="0"/>
              <a:ea typeface="Arial Unicode MS"/>
              <a:cs typeface="Arial Unicode MS"/>
            </a:endParaRPr>
          </a:p>
          <a:p>
            <a:pPr marL="630555" algn="ctr">
              <a:spcAft>
                <a:spcPts val="0"/>
              </a:spcAft>
            </a:pPr>
            <a:endParaRPr lang="en-US" sz="900" dirty="0">
              <a:effectLst/>
              <a:latin typeface="Book Antiqua" panose="02040602050305030304" pitchFamily="18" charset="0"/>
              <a:ea typeface="Arial Unicode MS"/>
              <a:cs typeface="Arial Unicode MS"/>
            </a:endParaRPr>
          </a:p>
          <a:p>
            <a:pPr algn="ctr">
              <a:lnSpc>
                <a:spcPct val="107000"/>
              </a:lnSpc>
            </a:pPr>
            <a:r>
              <a:rPr lang="de-CH" sz="1200" dirty="0">
                <a:latin typeface="Book Antiqua" panose="02040602050305030304" pitchFamily="18" charset="0"/>
              </a:rPr>
              <a:t>Le carré de veau (CH) rassis sur os au barbecue/jus riche de veau</a:t>
            </a:r>
            <a:r>
              <a:rPr lang="en-US" sz="1200" dirty="0">
                <a:latin typeface="Book Antiqua" panose="02040602050305030304" pitchFamily="18" charset="0"/>
              </a:rPr>
              <a:t> / </a:t>
            </a:r>
            <a:r>
              <a:rPr lang="de-CH" sz="1200" dirty="0">
                <a:latin typeface="Book Antiqua" panose="02040602050305030304" pitchFamily="18" charset="0"/>
              </a:rPr>
              <a:t>Oignon rouge                   farci aux légumes verts/millefeuille de pomme de terre et céleri pomme</a:t>
            </a:r>
            <a:endParaRPr lang="en-US" sz="1200" dirty="0">
              <a:latin typeface="Book Antiqua" panose="0204060205030503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fr-FR" sz="1200" b="1" dirty="0">
                <a:latin typeface="Book Antiqua" panose="02040602050305030304" pitchFamily="18" charset="0"/>
              </a:rPr>
              <a:t>Château </a:t>
            </a:r>
            <a:r>
              <a:rPr lang="fr-FR" sz="1200" b="1" dirty="0" err="1">
                <a:latin typeface="Book Antiqua" panose="02040602050305030304" pitchFamily="18" charset="0"/>
              </a:rPr>
              <a:t>Rocheyron</a:t>
            </a:r>
            <a:r>
              <a:rPr lang="fr-FR" sz="1200" b="1" dirty="0">
                <a:latin typeface="Book Antiqua" panose="02040602050305030304" pitchFamily="18" charset="0"/>
              </a:rPr>
              <a:t>, Saint-Emilion Grand Cru, 2016</a:t>
            </a:r>
            <a:endParaRPr lang="en-US" sz="1200" b="1" dirty="0">
              <a:latin typeface="Book Antiqua" panose="0204060205030503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fr-FR" sz="1200" b="1" dirty="0">
                <a:latin typeface="Book Antiqua" panose="02040602050305030304" pitchFamily="18" charset="0"/>
              </a:rPr>
              <a:t>Fleur de </a:t>
            </a:r>
            <a:r>
              <a:rPr lang="fr-FR" sz="1200" b="1" dirty="0" err="1">
                <a:latin typeface="Book Antiqua" panose="02040602050305030304" pitchFamily="18" charset="0"/>
              </a:rPr>
              <a:t>Rocheyron</a:t>
            </a:r>
            <a:r>
              <a:rPr lang="fr-FR" sz="1200" b="1" dirty="0">
                <a:latin typeface="Book Antiqua" panose="02040602050305030304" pitchFamily="18" charset="0"/>
              </a:rPr>
              <a:t>, Saint-Emilion Grand Cru, 2016</a:t>
            </a:r>
            <a:endParaRPr lang="en-US" sz="1200" b="1" dirty="0">
              <a:latin typeface="Book Antiqua" panose="02040602050305030304" pitchFamily="18" charset="0"/>
            </a:endParaRP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Book Antiqua" panose="02040602050305030304" pitchFamily="18" charset="0"/>
              </a:rPr>
              <a:t>            Pym-Rae 2016</a:t>
            </a:r>
          </a:p>
          <a:p>
            <a:pPr marL="630555" algn="ctr">
              <a:spcAft>
                <a:spcPts val="595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Wingdings 2" panose="05020102010507070707" pitchFamily="18" charset="2"/>
                <a:ea typeface="Arial Unicode MS"/>
                <a:cs typeface="Arial Unicode MS"/>
              </a:rPr>
              <a:t>gh</a:t>
            </a:r>
            <a:endParaRPr lang="en-GB" sz="12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Arial Unicode MS"/>
              <a:cs typeface="Arial Unicode MS"/>
            </a:endParaRPr>
          </a:p>
          <a:p>
            <a:pPr algn="ctr">
              <a:lnSpc>
                <a:spcPct val="107000"/>
              </a:lnSpc>
            </a:pPr>
            <a:r>
              <a:rPr lang="de-CH" sz="1200" dirty="0">
                <a:latin typeface="Book Antiqua" panose="02040602050305030304" pitchFamily="18" charset="0"/>
              </a:rPr>
              <a:t>Le gâteau génoise/crèmes au chocolat </a:t>
            </a:r>
            <a:r>
              <a:rPr lang="fr-CH" sz="1200" dirty="0">
                <a:latin typeface="Book Antiqua" panose="02040602050305030304" pitchFamily="18" charset="0"/>
              </a:rPr>
              <a:t>aux agrumes </a:t>
            </a:r>
            <a:r>
              <a:rPr lang="de-CH" sz="1200" dirty="0">
                <a:latin typeface="Book Antiqua" panose="02040602050305030304" pitchFamily="18" charset="0"/>
              </a:rPr>
              <a:t>et châtaigne/poire pochée</a:t>
            </a:r>
            <a:endParaRPr lang="en-US" sz="1200" dirty="0">
              <a:latin typeface="Book Antiqua" panose="0204060205030503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de-CH" sz="1200" dirty="0">
                <a:latin typeface="Book Antiqua" panose="02040602050305030304" pitchFamily="18" charset="0"/>
              </a:rPr>
              <a:t>Crème glacée au sarrasin toasté</a:t>
            </a:r>
            <a:endParaRPr lang="en-US" sz="1200" dirty="0">
              <a:latin typeface="Book Antiqua" panose="0204060205030503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de-CH" sz="1200" b="1" dirty="0">
                <a:latin typeface="Book Antiqua" panose="02040602050305030304" pitchFamily="18" charset="0"/>
              </a:rPr>
              <a:t>Château Lafaurie-Peyraguey 2016</a:t>
            </a:r>
            <a:endParaRPr lang="en-US" sz="1200" b="1" dirty="0">
              <a:latin typeface="Book Antiqua" panose="0204060205030503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fr-FR" sz="1200" b="1" dirty="0">
                <a:latin typeface="Book Antiqua" panose="02040602050305030304" pitchFamily="18" charset="0"/>
              </a:rPr>
              <a:t>La Chapelle de Lafaurie-</a:t>
            </a:r>
            <a:r>
              <a:rPr lang="fr-FR" sz="1200" b="1" dirty="0" err="1">
                <a:latin typeface="Book Antiqua" panose="02040602050305030304" pitchFamily="18" charset="0"/>
              </a:rPr>
              <a:t>Peyraguey</a:t>
            </a:r>
            <a:r>
              <a:rPr lang="fr-FR" sz="1200" b="1" dirty="0">
                <a:latin typeface="Book Antiqua" panose="02040602050305030304" pitchFamily="18" charset="0"/>
              </a:rPr>
              <a:t> 2016</a:t>
            </a:r>
            <a:endParaRPr lang="en-US" sz="1200" b="1" dirty="0">
              <a:latin typeface="Book Antiqua" panose="02040602050305030304" pitchFamily="18" charset="0"/>
            </a:endParaRPr>
          </a:p>
          <a:p>
            <a:pPr marL="630555" algn="ctr">
              <a:spcAft>
                <a:spcPts val="595"/>
              </a:spcAft>
            </a:pPr>
            <a:r>
              <a:rPr lang="en-GB" sz="1200" dirty="0" err="1">
                <a:solidFill>
                  <a:srgbClr val="000000"/>
                </a:solidFill>
                <a:effectLst/>
                <a:latin typeface="Wingdings 2" panose="05020102010507070707" pitchFamily="18" charset="2"/>
                <a:ea typeface="Arial Unicode MS"/>
                <a:cs typeface="Arial Unicode MS"/>
              </a:rPr>
              <a:t>gh</a:t>
            </a:r>
            <a:endParaRPr lang="en-GB" sz="1200" dirty="0">
              <a:solidFill>
                <a:srgbClr val="000000"/>
              </a:solidFill>
              <a:latin typeface="Book Antiqua" panose="02040602050305030304" pitchFamily="18" charset="0"/>
              <a:ea typeface="Arial Unicode MS"/>
              <a:cs typeface="Arial Unicode MS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CH" sz="1200" dirty="0">
                <a:latin typeface="Book Antiqua" panose="02040602050305030304" pitchFamily="18" charset="0"/>
              </a:rPr>
              <a:t>Truffe au chocolat pure origine à la Chartreuse (servie avec le café)</a:t>
            </a:r>
            <a:endParaRPr lang="en-US" sz="1200" dirty="0">
              <a:latin typeface="Book Antiqua" panose="02040602050305030304" pitchFamily="18" charset="0"/>
            </a:endParaRPr>
          </a:p>
          <a:p>
            <a:pPr algn="ctr"/>
            <a:br>
              <a:rPr lang="fr-FR" sz="1200" dirty="0"/>
            </a:br>
            <a:endParaRPr lang="de-DE" sz="1200" i="1" baseline="30000" dirty="0">
              <a:solidFill>
                <a:srgbClr val="333333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913B0C-6FF5-DBE0-EC8E-C52E73BAB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264" y="3254353"/>
            <a:ext cx="405375" cy="470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89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24FED95B-9156-B009-577D-32A1A2CC2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429437" y="5029457"/>
            <a:ext cx="1337723" cy="126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B1FEED-F8E0-57E3-4280-AB16F4D1B7E3}"/>
              </a:ext>
            </a:extLst>
          </p:cNvPr>
          <p:cNvSpPr txBox="1"/>
          <p:nvPr/>
        </p:nvSpPr>
        <p:spPr>
          <a:xfrm rot="10800000">
            <a:off x="6450567" y="2696697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chemeClr val="accent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dirty="0">
                <a:solidFill>
                  <a:schemeClr val="accent1"/>
                </a:solidFill>
                <a:hlinkClick r:id="rId3"/>
              </a:rPr>
              <a:t>https://www.commanderie.ch</a:t>
            </a:r>
            <a:endParaRPr lang="en-US" dirty="0">
              <a:solidFill>
                <a:schemeClr val="accent1"/>
              </a:solidFill>
            </a:endParaRPr>
          </a:p>
          <a:p>
            <a:pPr algn="ctr"/>
            <a:r>
              <a:rPr lang="en-US" dirty="0">
                <a:solidFill>
                  <a:schemeClr val="accent1"/>
                </a:solidFill>
                <a:hlinkClick r:id="rId4"/>
              </a:rPr>
              <a:t>https://www.restaurant-theatre-monthey.ch/</a:t>
            </a:r>
            <a:endParaRPr lang="en-US" dirty="0">
              <a:solidFill>
                <a:schemeClr val="accent1"/>
              </a:solidFill>
            </a:endParaRPr>
          </a:p>
          <a:p>
            <a:pPr algn="ctr"/>
            <a:endParaRPr lang="en-US" dirty="0">
              <a:solidFill>
                <a:schemeClr val="accent1"/>
              </a:solidFill>
            </a:endParaRPr>
          </a:p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5F19C5-A15A-E95B-8228-76516B114FE6}"/>
              </a:ext>
            </a:extLst>
          </p:cNvPr>
          <p:cNvSpPr txBox="1"/>
          <p:nvPr/>
        </p:nvSpPr>
        <p:spPr>
          <a:xfrm rot="10800000">
            <a:off x="1817701" y="4172582"/>
            <a:ext cx="2561193" cy="5443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lnSpc>
                <a:spcPts val="1800"/>
              </a:lnSpc>
              <a:defRPr sz="1400" b="1" u="sng">
                <a:latin typeface="Book Antiqua" panose="0204060205030503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u="none" dirty="0"/>
              <a:t>CHAPITRE DE PRINTEMPS</a:t>
            </a:r>
          </a:p>
          <a:p>
            <a:r>
              <a:rPr lang="en-US" u="none" dirty="0"/>
              <a:t>2025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70C691-98CD-3FA1-5501-F6632B3C90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1521394" y="309125"/>
            <a:ext cx="28575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020b37f-db72-473e-ae54-fb16df408069}" enabled="1" method="Standard" siteId="{705d07a3-2eea-4f3b-ab59-65ca29abeb2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214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Times New Roman</vt:lpstr>
      <vt:lpstr>Wingdings 2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Shalunova, Daria</dc:creator>
  <cp:lastModifiedBy>Shalunova, Daria</cp:lastModifiedBy>
  <cp:revision>7</cp:revision>
  <cp:lastPrinted>2023-09-29T14:26:58Z</cp:lastPrinted>
  <dcterms:created xsi:type="dcterms:W3CDTF">2023-06-23T17:12:52Z</dcterms:created>
  <dcterms:modified xsi:type="dcterms:W3CDTF">2025-03-28T16:40:40Z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20b37f-db72-473e-ae54-fb16df408069_Enabled">
    <vt:lpwstr>true</vt:lpwstr>
  </property>
  <property fmtid="{D5CDD505-2E9C-101B-9397-08002B2CF9AE}" pid="3" name="MSIP_Label_b020b37f-db72-473e-ae54-fb16df408069_SetDate">
    <vt:lpwstr>2023-06-23T17:53:15Z</vt:lpwstr>
  </property>
  <property fmtid="{D5CDD505-2E9C-101B-9397-08002B2CF9AE}" pid="4" name="MSIP_Label_b020b37f-db72-473e-ae54-fb16df408069_Method">
    <vt:lpwstr>Standard</vt:lpwstr>
  </property>
  <property fmtid="{D5CDD505-2E9C-101B-9397-08002B2CF9AE}" pid="5" name="MSIP_Label_b020b37f-db72-473e-ae54-fb16df408069_Name">
    <vt:lpwstr>General</vt:lpwstr>
  </property>
  <property fmtid="{D5CDD505-2E9C-101B-9397-08002B2CF9AE}" pid="6" name="MSIP_Label_b020b37f-db72-473e-ae54-fb16df408069_SiteId">
    <vt:lpwstr>705d07a3-2eea-4f3b-ab59-65ca29abeb26</vt:lpwstr>
  </property>
  <property fmtid="{D5CDD505-2E9C-101B-9397-08002B2CF9AE}" pid="7" name="MSIP_Label_b020b37f-db72-473e-ae54-fb16df408069_ActionId">
    <vt:lpwstr>e6d3e35e-4b40-46b4-8b9a-c234906fc748</vt:lpwstr>
  </property>
  <property fmtid="{D5CDD505-2E9C-101B-9397-08002B2CF9AE}" pid="8" name="MSIP_Label_b020b37f-db72-473e-ae54-fb16df408069_ContentBits">
    <vt:lpwstr>0</vt:lpwstr>
  </property>
</Properties>
</file>