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C8D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90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alunova, Daria" userId="e4957b19-e7a8-48f3-9d04-069f25f05491" providerId="ADAL" clId="{67C49C06-CE8E-4A2B-86E8-7BC02CB33D06}"/>
    <pc:docChg chg="modSld">
      <pc:chgData name="Shalunova, Daria" userId="e4957b19-e7a8-48f3-9d04-069f25f05491" providerId="ADAL" clId="{67C49C06-CE8E-4A2B-86E8-7BC02CB33D06}" dt="2025-03-28T14:59:59.971" v="0" actId="6549"/>
      <pc:docMkLst>
        <pc:docMk/>
      </pc:docMkLst>
      <pc:sldChg chg="modSp mod">
        <pc:chgData name="Shalunova, Daria" userId="e4957b19-e7a8-48f3-9d04-069f25f05491" providerId="ADAL" clId="{67C49C06-CE8E-4A2B-86E8-7BC02CB33D06}" dt="2025-03-28T14:59:59.971" v="0" actId="6549"/>
        <pc:sldMkLst>
          <pc:docMk/>
          <pc:sldMk cId="243705489" sldId="259"/>
        </pc:sldMkLst>
        <pc:spChg chg="mod">
          <ac:chgData name="Shalunova, Daria" userId="e4957b19-e7a8-48f3-9d04-069f25f05491" providerId="ADAL" clId="{67C49C06-CE8E-4A2B-86E8-7BC02CB33D06}" dt="2025-03-28T14:59:59.971" v="0" actId="6549"/>
          <ac:spMkLst>
            <pc:docMk/>
            <pc:sldMk cId="243705489" sldId="259"/>
            <ac:spMk id="9" creationId="{53B1FEED-F8E0-57E3-4280-AB16F4D1B7E3}"/>
          </ac:spMkLst>
        </pc:spChg>
      </pc:sldChg>
    </pc:docChg>
  </pc:docChgLst>
  <pc:docChgLst>
    <pc:chgData name="Shalunova, Daria" userId="e4957b19-e7a8-48f3-9d04-069f25f05491" providerId="ADAL" clId="{4AEA9155-4633-4FCA-8FD9-ED9F323325A6}"/>
    <pc:docChg chg="modSld">
      <pc:chgData name="Shalunova, Daria" userId="e4957b19-e7a8-48f3-9d04-069f25f05491" providerId="ADAL" clId="{4AEA9155-4633-4FCA-8FD9-ED9F323325A6}" dt="2024-06-20T15:56:01.775" v="6" actId="1076"/>
      <pc:docMkLst>
        <pc:docMk/>
      </pc:docMkLst>
      <pc:sldChg chg="modSp mod">
        <pc:chgData name="Shalunova, Daria" userId="e4957b19-e7a8-48f3-9d04-069f25f05491" providerId="ADAL" clId="{4AEA9155-4633-4FCA-8FD9-ED9F323325A6}" dt="2024-06-20T15:56:01.775" v="6" actId="1076"/>
        <pc:sldMkLst>
          <pc:docMk/>
          <pc:sldMk cId="4246899349" sldId="25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88F3EC-7859-FD63-5591-1AA05FDFCB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32DE75-A5AE-0A7A-3E9B-4D760BD1ED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F1EA6F-6ECC-F496-4138-99340D662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E0341-C957-4AF4-B781-CF4DB3524002}" type="datetimeFigureOut">
              <a:rPr lang="en-US" smtClean="0"/>
              <a:t>3/28/2025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7B77CD-B4E9-8F1C-D51F-CCC6B425F7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166FE0-0EA2-EE39-4F4A-0029214E98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194DF-A410-4675-8064-8634230B2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29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A44601-16A3-27A1-54DC-2F1314093A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17D7FFD-EA92-F615-0A71-EDB7B4B28A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171245-4783-44EA-1899-09A77FBA96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E0341-C957-4AF4-B781-CF4DB3524002}" type="datetimeFigureOut">
              <a:rPr lang="en-US" smtClean="0"/>
              <a:t>3/28/2025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C2A46B-D7A6-743E-6205-1F0382EA7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17F362-F94B-A572-3375-5A5D228006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194DF-A410-4675-8064-8634230B2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76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B392609-CD0E-43D3-23A8-9A0EE122AD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22021B-605A-37A5-1C19-B8519234BC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6F8399-45E2-BCB9-266D-A8F24383D5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E0341-C957-4AF4-B781-CF4DB3524002}" type="datetimeFigureOut">
              <a:rPr lang="en-US" smtClean="0"/>
              <a:t>3/28/2025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C4A603-0D8B-E09F-0970-51C61D090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803E0F-7A5F-0483-A4A0-DBB12861A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194DF-A410-4675-8064-8634230B2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618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F39D49-D67C-976B-A43A-30D29E8C04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A1176F-C136-F14D-694B-165A33DCC8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FE75FE-11B6-1DC6-95C2-A3AB75592B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E0341-C957-4AF4-B781-CF4DB3524002}" type="datetimeFigureOut">
              <a:rPr lang="en-US" smtClean="0"/>
              <a:t>3/28/2025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4C11D5-6296-6FAB-51F5-9D6777396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8D6A2D-5F0C-D471-7908-378CE7746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194DF-A410-4675-8064-8634230B2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149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94F2F9-07C7-AD4D-E052-C8489516C9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5D5E69-D65A-3004-EF4B-CE58DCEC04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705DBC-505B-1CFE-CF93-7C328ED30D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E0341-C957-4AF4-B781-CF4DB3524002}" type="datetimeFigureOut">
              <a:rPr lang="en-US" smtClean="0"/>
              <a:t>3/28/2025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9BF42F-E633-E449-654E-CD30D9B17D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3B5D4F-9DBC-CE78-6FCA-B5B198271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194DF-A410-4675-8064-8634230B2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477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A260C2-A8D2-8492-9A0D-53ACD9E63C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5BC418-6964-CE6A-52EB-A12144DB30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F62BD9-71D3-A9FD-8E16-7F449DFF8D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C85ACA-2377-9125-851F-4A2BC9F579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E0341-C957-4AF4-B781-CF4DB3524002}" type="datetimeFigureOut">
              <a:rPr lang="en-US" smtClean="0"/>
              <a:t>3/28/2025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7BF41B-E00A-E5A5-C55C-BAB417B0D9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1B228D-124F-EC4D-3EEB-078E0A1D61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194DF-A410-4675-8064-8634230B2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879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868604-B837-5223-26F4-DF0FCD134B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C48C17-0CBB-5F46-178B-8C4FC92D8B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D079CF-41B1-C202-B6AE-91429DC386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37E27D8-3961-06DF-D2DA-24F28F307E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EAA940A-B099-6C8F-B911-3AC97704D5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4C29E71-CA13-3974-66A8-94154833F0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E0341-C957-4AF4-B781-CF4DB3524002}" type="datetimeFigureOut">
              <a:rPr lang="en-US" smtClean="0"/>
              <a:t>3/28/2025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A77997A-19A5-5E60-1583-A9E2F7776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B357BC6-DA77-37E4-67DF-99531EEC7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194DF-A410-4675-8064-8634230B2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969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9F2027-B81A-4CA9-0299-C69F8E8073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2D393D9-D607-EE3D-5552-F078783DE5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E0341-C957-4AF4-B781-CF4DB3524002}" type="datetimeFigureOut">
              <a:rPr lang="en-US" smtClean="0"/>
              <a:t>3/28/2025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C614D3-2A98-0FAC-1A3D-62D51E5139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F36C65-D507-29D8-7B51-AF2E02EE2E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194DF-A410-4675-8064-8634230B2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607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16BBB09-1188-1F9E-C08D-31B02FCF51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E0341-C957-4AF4-B781-CF4DB3524002}" type="datetimeFigureOut">
              <a:rPr lang="en-US" smtClean="0"/>
              <a:t>3/28/2025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7863A44-363B-E335-0006-32F60FEECF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AAAD04-1094-FF5B-A92F-B7ACD961B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194DF-A410-4675-8064-8634230B2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001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84C1A6-AE4C-FBF3-8FD1-5E4BDE2CB3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C57565-65BD-3318-7F1E-BD56808912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CD3A83-4C55-3021-0352-F69E076C95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5AFABD-5082-DB48-48B3-CA14E3270E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E0341-C957-4AF4-B781-CF4DB3524002}" type="datetimeFigureOut">
              <a:rPr lang="en-US" smtClean="0"/>
              <a:t>3/28/2025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9CCFA2-C033-995F-0B7F-D74F01A670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C9E2DA-DF7B-AFB6-AC17-ADD5523555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194DF-A410-4675-8064-8634230B2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614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2B2866-373A-7D9F-8664-0AEA358B5A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7BA854-5018-54AA-7715-F086398870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F6D9EF-9B03-6B6B-C292-3E3B0337E9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934CC1-FC88-389D-76E9-E62CA80E13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E0341-C957-4AF4-B781-CF4DB3524002}" type="datetimeFigureOut">
              <a:rPr lang="en-US" smtClean="0"/>
              <a:t>3/28/2025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52C6E6-BD39-DE79-845E-785C8589E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A3F85E-6835-73BD-DDCA-B74165552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194DF-A410-4675-8064-8634230B2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554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BADB145-4B36-3076-FC9C-31369E840D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B00D8A-092C-7CA0-B050-F560E89AC8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2747B9-DB0F-334F-2536-C4B0A67331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7E0341-C957-4AF4-B781-CF4DB3524002}" type="datetimeFigureOut">
              <a:rPr lang="en-US" smtClean="0"/>
              <a:t>3/28/2025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872C09-B3B3-AF58-6FE7-C3382A204E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8FC715-9E66-BB41-CBB6-C17B7622B8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F194DF-A410-4675-8064-8634230B2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002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ommanderie.ch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578F911-08BC-328A-4111-B7450127D698}"/>
              </a:ext>
            </a:extLst>
          </p:cNvPr>
          <p:cNvSpPr txBox="1"/>
          <p:nvPr/>
        </p:nvSpPr>
        <p:spPr>
          <a:xfrm>
            <a:off x="-147711" y="1648271"/>
            <a:ext cx="6097464" cy="5004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1400" b="1" dirty="0">
                <a:latin typeface="Book Antiqua" panose="02040602050305030304" pitchFamily="18" charset="0"/>
                <a:cs typeface="Times New Roman" panose="02020603050405020304" pitchFamily="18" charset="0"/>
              </a:rPr>
              <a:t>Dégustation</a:t>
            </a:r>
            <a:r>
              <a:rPr lang="fr-FR" sz="1200" dirty="0">
                <a:latin typeface="Book Antiqua" panose="02040602050305030304" pitchFamily="18" charset="0"/>
                <a:cs typeface="Times New Roman" panose="02020603050405020304" pitchFamily="18" charset="0"/>
              </a:rPr>
              <a:t> </a:t>
            </a:r>
          </a:p>
          <a:p>
            <a:pPr algn="ctr">
              <a:lnSpc>
                <a:spcPct val="150000"/>
              </a:lnSpc>
            </a:pPr>
            <a:endParaRPr lang="fr-FR" sz="1200" dirty="0">
              <a:latin typeface="Book Antiqua" panose="0204060205030503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fr-FR" sz="1200" dirty="0">
                <a:latin typeface="Book Antiqua" panose="02040602050305030304" pitchFamily="18" charset="0"/>
              </a:rPr>
              <a:t>Château Pontet Canet 2008, Pauillac, </a:t>
            </a:r>
          </a:p>
          <a:p>
            <a:pPr algn="ctr"/>
            <a:r>
              <a:rPr lang="fr-FR" sz="1200" dirty="0">
                <a:latin typeface="Book Antiqua" panose="02040602050305030304" pitchFamily="18" charset="0"/>
              </a:rPr>
              <a:t>5ème Grand Cru Classé</a:t>
            </a:r>
          </a:p>
          <a:p>
            <a:pPr algn="ctr"/>
            <a:endParaRPr lang="fr-FR" sz="1200" dirty="0">
              <a:latin typeface="Book Antiqua" panose="02040602050305030304" pitchFamily="18" charset="0"/>
            </a:endParaRPr>
          </a:p>
          <a:p>
            <a:pPr algn="ctr"/>
            <a:r>
              <a:rPr lang="fr-FR" sz="1200" dirty="0">
                <a:latin typeface="Book Antiqua" panose="02040602050305030304" pitchFamily="18" charset="0"/>
              </a:rPr>
              <a:t>Château Pontet Canet 2011, Pauillac, </a:t>
            </a:r>
          </a:p>
          <a:p>
            <a:pPr algn="ctr"/>
            <a:r>
              <a:rPr lang="fr-FR" sz="1200" dirty="0">
                <a:latin typeface="Book Antiqua" panose="02040602050305030304" pitchFamily="18" charset="0"/>
              </a:rPr>
              <a:t>5ème Grand Cru Classé</a:t>
            </a:r>
          </a:p>
          <a:p>
            <a:pPr algn="ctr"/>
            <a:endParaRPr lang="fr-FR" sz="1200" dirty="0">
              <a:latin typeface="Book Antiqua" panose="02040602050305030304" pitchFamily="18" charset="0"/>
            </a:endParaRPr>
          </a:p>
          <a:p>
            <a:pPr algn="ctr"/>
            <a:r>
              <a:rPr lang="fr-FR" sz="1200" dirty="0">
                <a:latin typeface="Book Antiqua" panose="02040602050305030304" pitchFamily="18" charset="0"/>
              </a:rPr>
              <a:t>Château Pontet Canet 2014, Pauillac, </a:t>
            </a:r>
          </a:p>
          <a:p>
            <a:pPr algn="ctr"/>
            <a:r>
              <a:rPr lang="fr-FR" sz="1200" dirty="0">
                <a:latin typeface="Book Antiqua" panose="02040602050305030304" pitchFamily="18" charset="0"/>
              </a:rPr>
              <a:t>5ème Grand Cru Classé</a:t>
            </a:r>
          </a:p>
          <a:p>
            <a:pPr algn="ctr"/>
            <a:endParaRPr lang="fr-FR" sz="1200" dirty="0">
              <a:latin typeface="Book Antiqua" panose="02040602050305030304" pitchFamily="18" charset="0"/>
            </a:endParaRPr>
          </a:p>
          <a:p>
            <a:pPr algn="ctr"/>
            <a:r>
              <a:rPr lang="fr-FR" sz="1200" dirty="0">
                <a:latin typeface="Book Antiqua" panose="02040602050305030304" pitchFamily="18" charset="0"/>
              </a:rPr>
              <a:t>Château Pontet Canet 2016, Pauillac, </a:t>
            </a:r>
          </a:p>
          <a:p>
            <a:pPr algn="ctr"/>
            <a:r>
              <a:rPr lang="fr-FR" sz="1200" dirty="0">
                <a:latin typeface="Book Antiqua" panose="02040602050305030304" pitchFamily="18" charset="0"/>
              </a:rPr>
              <a:t>5ème Grand Cru Classé</a:t>
            </a:r>
          </a:p>
          <a:p>
            <a:pPr algn="ctr"/>
            <a:endParaRPr lang="fr-FR" sz="1200" dirty="0">
              <a:latin typeface="Book Antiqua" panose="02040602050305030304" pitchFamily="18" charset="0"/>
            </a:endParaRPr>
          </a:p>
          <a:p>
            <a:pPr algn="ctr"/>
            <a:r>
              <a:rPr lang="fr-FR" sz="1200" dirty="0">
                <a:latin typeface="Book Antiqua" panose="02040602050305030304" pitchFamily="18" charset="0"/>
              </a:rPr>
              <a:t>Pym-Rae 2019, Napa Valley</a:t>
            </a:r>
          </a:p>
          <a:p>
            <a:pPr algn="ctr">
              <a:lnSpc>
                <a:spcPct val="150000"/>
              </a:lnSpc>
            </a:pPr>
            <a:endParaRPr lang="en-US" sz="1200" dirty="0">
              <a:latin typeface="Book Antiqua" panose="0204060205030503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endParaRPr lang="en-US" sz="1200" dirty="0">
              <a:latin typeface="Book Antiqua" panose="0204060205030503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pt-BR" sz="1200" dirty="0">
                <a:latin typeface="Book Antiqua" panose="02040602050305030304" pitchFamily="18" charset="0"/>
                <a:cs typeface="Times New Roman" panose="02020603050405020304" pitchFamily="18" charset="0"/>
              </a:rPr>
              <a:t>A P É R I T I F </a:t>
            </a:r>
          </a:p>
          <a:p>
            <a:pPr algn="ctr">
              <a:lnSpc>
                <a:spcPct val="150000"/>
              </a:lnSpc>
            </a:pPr>
            <a:r>
              <a:rPr lang="fr-FR" sz="1200" dirty="0">
                <a:latin typeface="Book Antiqua" panose="02040602050305030304" pitchFamily="18" charset="0"/>
                <a:cs typeface="Times New Roman" panose="02020603050405020304" pitchFamily="18" charset="0"/>
              </a:rPr>
              <a:t>Pâté en croûte de volaille aux morilles</a:t>
            </a:r>
          </a:p>
          <a:p>
            <a:pPr algn="ctr">
              <a:lnSpc>
                <a:spcPct val="150000"/>
              </a:lnSpc>
            </a:pPr>
            <a:r>
              <a:rPr lang="fr-FR" sz="1200" dirty="0">
                <a:latin typeface="Book Antiqua" panose="02040602050305030304" pitchFamily="18" charset="0"/>
                <a:cs typeface="Times New Roman" panose="02020603050405020304" pitchFamily="18" charset="0"/>
              </a:rPr>
              <a:t>Crevettes sautées aigre-douce aux graines de sésame</a:t>
            </a:r>
          </a:p>
          <a:p>
            <a:pPr algn="ctr">
              <a:lnSpc>
                <a:spcPct val="150000"/>
              </a:lnSpc>
            </a:pPr>
            <a:r>
              <a:rPr lang="fr-FR" sz="1200" dirty="0">
                <a:latin typeface="Book Antiqua" panose="02040602050305030304" pitchFamily="18" charset="0"/>
                <a:cs typeface="Times New Roman" panose="02020603050405020304" pitchFamily="18" charset="0"/>
              </a:rPr>
              <a:t>Gougère au vieux gruyère</a:t>
            </a:r>
          </a:p>
          <a:p>
            <a:pPr algn="ctr">
              <a:lnSpc>
                <a:spcPct val="150000"/>
              </a:lnSpc>
            </a:pPr>
            <a:r>
              <a:rPr lang="fr-FR" sz="1200" dirty="0">
                <a:latin typeface="Book Antiqua" panose="02040602050305030304" pitchFamily="18" charset="0"/>
                <a:cs typeface="Times New Roman" panose="02020603050405020304" pitchFamily="18" charset="0"/>
              </a:rPr>
              <a:t>Feuilleté aux champignons parfumé au curry</a:t>
            </a:r>
            <a:endParaRPr lang="en-US" sz="1200" dirty="0">
              <a:latin typeface="Book Antiqua" panose="0204060205030503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FB07C7D7-EA07-B022-5BC1-A21143250C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4499" y="641112"/>
            <a:ext cx="913045" cy="8659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6AB870A-1ED5-0772-9C45-7DD69694E9AD}"/>
              </a:ext>
            </a:extLst>
          </p:cNvPr>
          <p:cNvSpPr txBox="1"/>
          <p:nvPr/>
        </p:nvSpPr>
        <p:spPr>
          <a:xfrm>
            <a:off x="5735923" y="204897"/>
            <a:ext cx="6197069" cy="6653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de-DE" sz="1400" b="0" i="0" u="none" strike="noStrike" baseline="30000" dirty="0">
              <a:solidFill>
                <a:srgbClr val="333333"/>
              </a:solidFill>
              <a:latin typeface="Book Antiqua" panose="02040602050305030304" pitchFamily="18" charset="0"/>
            </a:endParaRPr>
          </a:p>
          <a:p>
            <a:pPr marL="534988" algn="ctr"/>
            <a:r>
              <a:rPr lang="de-DE" sz="1200" b="1" dirty="0">
                <a:latin typeface="Book Antiqua" panose="02040602050305030304" pitchFamily="18" charset="0"/>
                <a:cs typeface="Times New Roman" panose="02020603050405020304" pitchFamily="18" charset="0"/>
              </a:rPr>
              <a:t>   </a:t>
            </a:r>
            <a:r>
              <a:rPr lang="de-DE" b="1" dirty="0">
                <a:latin typeface="Book Antiqua" panose="02040602050305030304" pitchFamily="18" charset="0"/>
                <a:cs typeface="Times New Roman" panose="02020603050405020304" pitchFamily="18" charset="0"/>
              </a:rPr>
              <a:t>Menu</a:t>
            </a:r>
            <a:endParaRPr lang="de-DE" sz="1200" b="1" dirty="0">
              <a:latin typeface="Book Antiqua" panose="02040602050305030304" pitchFamily="18" charset="0"/>
              <a:cs typeface="Times New Roman" panose="02020603050405020304" pitchFamily="18" charset="0"/>
            </a:endParaRPr>
          </a:p>
          <a:p>
            <a:pPr algn="ctr"/>
            <a:endParaRPr lang="de-DE" sz="1200" b="1" dirty="0">
              <a:latin typeface="Book Antiqua" panose="02040602050305030304" pitchFamily="18" charset="0"/>
              <a:cs typeface="Times New Roman" panose="02020603050405020304" pitchFamily="18" charset="0"/>
            </a:endParaRPr>
          </a:p>
          <a:p>
            <a:pPr algn="ctr"/>
            <a:endParaRPr lang="de-DE" sz="1200" b="1" dirty="0">
              <a:latin typeface="Book Antiqua" panose="02040602050305030304" pitchFamily="18" charset="0"/>
              <a:cs typeface="Times New Roman" panose="02020603050405020304" pitchFamily="18" charset="0"/>
            </a:endParaRPr>
          </a:p>
          <a:p>
            <a:pPr marL="630555" algn="ctr">
              <a:spcAft>
                <a:spcPts val="0"/>
              </a:spcAft>
            </a:pPr>
            <a:r>
              <a:rPr lang="pt-BR" sz="1200" dirty="0">
                <a:latin typeface="Book Antiqua" panose="02040602050305030304" pitchFamily="18" charset="0"/>
              </a:rPr>
              <a:t>FOIE GRAS ET MAGRET DE CANARD </a:t>
            </a:r>
          </a:p>
          <a:p>
            <a:pPr marL="630555" algn="ctr">
              <a:spcAft>
                <a:spcPts val="0"/>
              </a:spcAft>
            </a:pPr>
            <a:r>
              <a:rPr lang="pt-BR" sz="1200" dirty="0">
                <a:latin typeface="Book Antiqua" panose="02040602050305030304" pitchFamily="18" charset="0"/>
              </a:rPr>
              <a:t>gelée de vin rouge aux épices chutney de figues et brioche tiède</a:t>
            </a:r>
            <a:r>
              <a:rPr lang="en-GB" sz="1200" i="1" dirty="0">
                <a:effectLst/>
                <a:highlight>
                  <a:srgbClr val="C0C0C0"/>
                </a:highlight>
                <a:latin typeface="Book Antiqua" panose="02040602050305030304" pitchFamily="18" charset="0"/>
                <a:ea typeface="Times New Roman" panose="02020603050405020304" pitchFamily="18" charset="0"/>
                <a:cs typeface="Arial Unicode MS"/>
              </a:rPr>
              <a:t> </a:t>
            </a:r>
            <a:endParaRPr lang="en-US" sz="1200" i="1" dirty="0">
              <a:effectLst/>
              <a:highlight>
                <a:srgbClr val="C0C0C0"/>
              </a:highlight>
              <a:latin typeface="Book Antiqua" panose="02040602050305030304" pitchFamily="18" charset="0"/>
              <a:ea typeface="Times New Roman" panose="02020603050405020304" pitchFamily="18" charset="0"/>
              <a:cs typeface="Arial Unicode MS"/>
            </a:endParaRPr>
          </a:p>
          <a:p>
            <a:pPr marL="630555" algn="ctr">
              <a:spcAft>
                <a:spcPts val="0"/>
              </a:spcAft>
            </a:pPr>
            <a:r>
              <a:rPr lang="fr-FR" sz="1200" b="1" dirty="0">
                <a:latin typeface="Book Antiqua" panose="02040602050305030304" pitchFamily="18" charset="0"/>
              </a:rPr>
              <a:t>Château Pontet Canet 2003, Pauillac, 5ème Grand Cru Classé</a:t>
            </a:r>
          </a:p>
          <a:p>
            <a:pPr marL="630555" algn="ctr">
              <a:spcAft>
                <a:spcPts val="0"/>
              </a:spcAft>
            </a:pPr>
            <a:r>
              <a:rPr lang="fr-FR" sz="1200" dirty="0" err="1">
                <a:effectLst/>
                <a:latin typeface="Wingdings 2" panose="05020102010507070707" pitchFamily="18" charset="2"/>
                <a:ea typeface="Times New Roman" panose="02020603050405020304" pitchFamily="18" charset="0"/>
                <a:cs typeface="Arial Unicode MS"/>
              </a:rPr>
              <a:t>gh</a:t>
            </a:r>
            <a:endParaRPr lang="fr-FR" sz="1200" dirty="0">
              <a:effectLst/>
              <a:latin typeface="Wingdings 2" panose="05020102010507070707" pitchFamily="18" charset="2"/>
              <a:ea typeface="Times New Roman" panose="02020603050405020304" pitchFamily="18" charset="0"/>
              <a:cs typeface="Arial Unicode MS"/>
            </a:endParaRPr>
          </a:p>
          <a:p>
            <a:pPr marL="630555" algn="ctr">
              <a:spcAft>
                <a:spcPts val="0"/>
              </a:spcAft>
            </a:pP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  <a:cs typeface="Arial Unicode MS"/>
            </a:endParaRPr>
          </a:p>
          <a:p>
            <a:pPr marL="630555" algn="ctr"/>
            <a:r>
              <a:rPr lang="pt-BR" sz="1200" dirty="0">
                <a:latin typeface="Book Antiqua" panose="02040602050305030304" pitchFamily="18" charset="0"/>
              </a:rPr>
              <a:t>PAVÉ DE SANDRE DE LA MEUSE FUMÉ AU CHARBON DE BOIS DE LITCHI</a:t>
            </a:r>
          </a:p>
          <a:p>
            <a:pPr marL="630555" algn="ctr"/>
            <a:r>
              <a:rPr lang="pt-BR" sz="1200" dirty="0">
                <a:latin typeface="Book Antiqua" panose="02040602050305030304" pitchFamily="18" charset="0"/>
              </a:rPr>
              <a:t>échalotes confites, cromesqui aux lentins de chêne et gingembre,</a:t>
            </a:r>
            <a:endParaRPr lang="fr-FR" sz="1200" dirty="0">
              <a:latin typeface="Book Antiqua" panose="02040602050305030304" pitchFamily="18" charset="0"/>
            </a:endParaRPr>
          </a:p>
          <a:p>
            <a:pPr marL="630555" algn="ctr"/>
            <a:r>
              <a:rPr lang="fr-FR" sz="1200" dirty="0">
                <a:latin typeface="Book Antiqua" panose="02040602050305030304" pitchFamily="18" charset="0"/>
              </a:rPr>
              <a:t>jus au vin rouge et poivre noir</a:t>
            </a:r>
            <a:endParaRPr lang="en-US" sz="1200" dirty="0">
              <a:latin typeface="Book Antiqua" panose="02040602050305030304" pitchFamily="18" charset="0"/>
            </a:endParaRPr>
          </a:p>
          <a:p>
            <a:pPr marL="630555" algn="ctr">
              <a:spcAft>
                <a:spcPts val="0"/>
              </a:spcAft>
            </a:pPr>
            <a:r>
              <a:rPr lang="fr-FR" sz="1200" b="1" dirty="0">
                <a:latin typeface="Book Antiqua" panose="02040602050305030304" pitchFamily="18" charset="0"/>
              </a:rPr>
              <a:t>Pontet-Canet 2006, Pauillac, 5ème Grand Cru Classé</a:t>
            </a:r>
          </a:p>
          <a:p>
            <a:pPr marL="630555" algn="ctr">
              <a:spcAft>
                <a:spcPts val="0"/>
              </a:spcAft>
            </a:pPr>
            <a:r>
              <a:rPr lang="en-GB" sz="1200" dirty="0">
                <a:solidFill>
                  <a:srgbClr val="000000"/>
                </a:solidFill>
                <a:effectLst/>
                <a:latin typeface="Wingdings 2" panose="05020102010507070707" pitchFamily="18" charset="2"/>
                <a:ea typeface="Arial Unicode MS"/>
                <a:cs typeface="Arial Unicode MS"/>
              </a:rPr>
              <a:t>gh </a:t>
            </a:r>
            <a:endParaRPr lang="en-GB" sz="900" dirty="0">
              <a:solidFill>
                <a:srgbClr val="000000"/>
              </a:solidFill>
              <a:latin typeface="Book Antiqua" panose="02040602050305030304" pitchFamily="18" charset="0"/>
              <a:ea typeface="Arial Unicode MS"/>
              <a:cs typeface="Arial Unicode MS"/>
            </a:endParaRPr>
          </a:p>
          <a:p>
            <a:pPr marL="630555" algn="ctr">
              <a:spcAft>
                <a:spcPts val="0"/>
              </a:spcAft>
            </a:pPr>
            <a:endParaRPr lang="en-US" sz="900" dirty="0">
              <a:effectLst/>
              <a:latin typeface="Book Antiqua" panose="02040602050305030304" pitchFamily="18" charset="0"/>
              <a:ea typeface="Arial Unicode MS"/>
              <a:cs typeface="Arial Unicode MS"/>
            </a:endParaRPr>
          </a:p>
          <a:p>
            <a:pPr marL="630555" algn="ctr">
              <a:spcAft>
                <a:spcPts val="0"/>
              </a:spcAft>
            </a:pPr>
            <a:r>
              <a:rPr lang="pt-BR" sz="1200" dirty="0">
                <a:latin typeface="Book Antiqua" panose="02040602050305030304" pitchFamily="18" charset="0"/>
              </a:rPr>
              <a:t>VEAU DE SIMMENTAL CONFIT AUX AGRUMES</a:t>
            </a:r>
          </a:p>
          <a:p>
            <a:pPr marL="630555" algn="ctr">
              <a:spcAft>
                <a:spcPts val="0"/>
              </a:spcAft>
            </a:pPr>
            <a:r>
              <a:rPr lang="pt-BR" sz="1200" dirty="0">
                <a:latin typeface="Book Antiqua" panose="02040602050305030304" pitchFamily="18" charset="0"/>
              </a:rPr>
              <a:t>petits pois de nos amis à la française,</a:t>
            </a:r>
          </a:p>
          <a:p>
            <a:pPr marL="630555" algn="ctr">
              <a:spcAft>
                <a:spcPts val="0"/>
              </a:spcAft>
            </a:pPr>
            <a:r>
              <a:rPr lang="pt-BR" sz="1200" dirty="0">
                <a:latin typeface="Book Antiqua" panose="02040602050305030304" pitchFamily="18" charset="0"/>
              </a:rPr>
              <a:t>tuile de pain et réduction au vinaigre de Banyuls, mousseline de pommes de terre</a:t>
            </a:r>
          </a:p>
          <a:p>
            <a:pPr marL="630555" algn="ctr">
              <a:spcAft>
                <a:spcPts val="0"/>
              </a:spcAft>
            </a:pPr>
            <a:r>
              <a:rPr lang="fr-FR" sz="1200" b="1" dirty="0">
                <a:solidFill>
                  <a:srgbClr val="000000"/>
                </a:solidFill>
                <a:latin typeface="Book Antiqua" panose="02040602050305030304" pitchFamily="18" charset="0"/>
              </a:rPr>
              <a:t>Pontet-Canet 2009, Pauillac, 5ème Grand Cru Classé</a:t>
            </a:r>
          </a:p>
          <a:p>
            <a:pPr algn="ctr"/>
            <a:r>
              <a:rPr lang="fr-FR" sz="1200" b="1" dirty="0">
                <a:solidFill>
                  <a:srgbClr val="000000"/>
                </a:solidFill>
                <a:latin typeface="Book Antiqua" panose="02040602050305030304" pitchFamily="18" charset="0"/>
              </a:rPr>
              <a:t>            Pym-Rae 2016</a:t>
            </a:r>
          </a:p>
          <a:p>
            <a:pPr marL="630555" algn="ctr">
              <a:spcAft>
                <a:spcPts val="595"/>
              </a:spcAft>
            </a:pPr>
            <a:r>
              <a:rPr lang="en-GB" sz="1200" dirty="0">
                <a:solidFill>
                  <a:srgbClr val="000000"/>
                </a:solidFill>
                <a:effectLst/>
                <a:latin typeface="Wingdings 2" panose="05020102010507070707" pitchFamily="18" charset="2"/>
                <a:ea typeface="Arial Unicode MS"/>
                <a:cs typeface="Arial Unicode MS"/>
              </a:rPr>
              <a:t>gh</a:t>
            </a:r>
            <a:endParaRPr lang="en-GB" sz="1200" dirty="0">
              <a:solidFill>
                <a:srgbClr val="000000"/>
              </a:solidFill>
              <a:effectLst/>
              <a:latin typeface="Book Antiqua" panose="02040602050305030304" pitchFamily="18" charset="0"/>
              <a:ea typeface="Arial Unicode MS"/>
              <a:cs typeface="Arial Unicode MS"/>
            </a:endParaRPr>
          </a:p>
          <a:p>
            <a:pPr marL="630555" algn="ctr"/>
            <a:r>
              <a:rPr lang="pt-BR" sz="1200" dirty="0">
                <a:latin typeface="Book Antiqua" panose="02040602050305030304" pitchFamily="18" charset="0"/>
              </a:rPr>
              <a:t>SÉLECTION DE FROMAGES SUISSES FRAIS ET AFFINÉS</a:t>
            </a:r>
          </a:p>
          <a:p>
            <a:pPr marL="630555" algn="ctr"/>
            <a:r>
              <a:rPr lang="pt-BR" sz="1200" dirty="0">
                <a:latin typeface="Book Antiqua" panose="02040602050305030304" pitchFamily="18" charset="0"/>
              </a:rPr>
              <a:t>Tomme de chèvre, cironé, graines de chanvre, Blue Jersey, </a:t>
            </a:r>
          </a:p>
          <a:p>
            <a:pPr marL="630555" algn="ctr"/>
            <a:r>
              <a:rPr lang="pt-BR" sz="1200" dirty="0">
                <a:latin typeface="Book Antiqua" panose="02040602050305030304" pitchFamily="18" charset="0"/>
              </a:rPr>
              <a:t>pâte de fruits au melon et vin rouge  </a:t>
            </a:r>
            <a:endParaRPr lang="en-US" sz="1200" dirty="0">
              <a:latin typeface="Book Antiqua" panose="02040602050305030304" pitchFamily="18" charset="0"/>
            </a:endParaRPr>
          </a:p>
          <a:p>
            <a:pPr algn="ctr"/>
            <a:r>
              <a:rPr lang="fr-FR" sz="1200" b="1" dirty="0">
                <a:solidFill>
                  <a:srgbClr val="000000"/>
                </a:solidFill>
                <a:latin typeface="Book Antiqua" panose="02040602050305030304" pitchFamily="18" charset="0"/>
              </a:rPr>
              <a:t>Pontet-Canet 1982 en magnum, Pauillac, 5ème Grand Cru Classé</a:t>
            </a:r>
          </a:p>
          <a:p>
            <a:pPr marL="630555" algn="ctr">
              <a:spcAft>
                <a:spcPts val="595"/>
              </a:spcAft>
            </a:pPr>
            <a:r>
              <a:rPr lang="en-GB" sz="1200" dirty="0">
                <a:solidFill>
                  <a:srgbClr val="000000"/>
                </a:solidFill>
                <a:effectLst/>
                <a:latin typeface="Wingdings 2" panose="05020102010507070707" pitchFamily="18" charset="2"/>
                <a:ea typeface="Arial Unicode MS"/>
                <a:cs typeface="Arial Unicode MS"/>
              </a:rPr>
              <a:t>gh</a:t>
            </a:r>
            <a:endParaRPr lang="en-GB" sz="1200" dirty="0">
              <a:solidFill>
                <a:srgbClr val="000000"/>
              </a:solidFill>
              <a:latin typeface="Book Antiqua" panose="02040602050305030304" pitchFamily="18" charset="0"/>
              <a:ea typeface="Arial Unicode MS"/>
              <a:cs typeface="Arial Unicode MS"/>
            </a:endParaRPr>
          </a:p>
          <a:p>
            <a:pPr marL="360000" algn="ctr"/>
            <a:r>
              <a:rPr lang="pt-BR" sz="1200" dirty="0">
                <a:latin typeface="Book Antiqua" panose="02040602050305030304" pitchFamily="18" charset="0"/>
              </a:rPr>
              <a:t>SOUPE GLACÉE DE CERISES « COEUR DE PIGEON » </a:t>
            </a:r>
          </a:p>
          <a:p>
            <a:pPr marL="360000" algn="ctr"/>
            <a:r>
              <a:rPr lang="pt-BR" sz="1200" dirty="0">
                <a:latin typeface="Book Antiqua" panose="02040602050305030304" pitchFamily="18" charset="0"/>
              </a:rPr>
              <a:t>PARFUMÉE À LA VERVEINE</a:t>
            </a:r>
          </a:p>
          <a:p>
            <a:pPr marL="360000" algn="ctr"/>
            <a:r>
              <a:rPr lang="pt-BR" sz="1200" dirty="0">
                <a:latin typeface="Book Antiqua" panose="02040602050305030304" pitchFamily="18" charset="0"/>
              </a:rPr>
              <a:t>tuile meringuée et crème glacée au cognac </a:t>
            </a:r>
            <a:endParaRPr lang="en-US" sz="1200" dirty="0">
              <a:latin typeface="Book Antiqua" panose="02040602050305030304" pitchFamily="18" charset="0"/>
            </a:endParaRPr>
          </a:p>
          <a:p>
            <a:pPr marL="630555" algn="ctr"/>
            <a:r>
              <a:rPr lang="fr-FR" sz="1200" b="1" dirty="0">
                <a:solidFill>
                  <a:srgbClr val="000000"/>
                </a:solidFill>
                <a:latin typeface="Book Antiqua" panose="02040602050305030304" pitchFamily="18" charset="0"/>
              </a:rPr>
              <a:t>Pontet-Canet 2012, Pauillac, 5ème Grand Cru Classé              </a:t>
            </a:r>
          </a:p>
          <a:p>
            <a:pPr algn="ctr"/>
            <a:r>
              <a:rPr lang="fr-FR" sz="1200" b="1" dirty="0">
                <a:solidFill>
                  <a:srgbClr val="000000"/>
                </a:solidFill>
                <a:latin typeface="Book Antiqua" panose="02040602050305030304" pitchFamily="18" charset="0"/>
              </a:rPr>
              <a:t>               </a:t>
            </a:r>
            <a:r>
              <a:rPr lang="fr-FR" sz="1200" b="1" dirty="0" err="1">
                <a:solidFill>
                  <a:srgbClr val="000000"/>
                </a:solidFill>
                <a:latin typeface="Book Antiqua" panose="02040602050305030304" pitchFamily="18" charset="0"/>
              </a:rPr>
              <a:t>Tesseron</a:t>
            </a:r>
            <a:r>
              <a:rPr lang="fr-FR" sz="1200" b="1" dirty="0">
                <a:solidFill>
                  <a:srgbClr val="000000"/>
                </a:solidFill>
                <a:latin typeface="Book Antiqua" panose="02040602050305030304" pitchFamily="18" charset="0"/>
              </a:rPr>
              <a:t> Cognac Lot 53</a:t>
            </a:r>
          </a:p>
          <a:p>
            <a:br>
              <a:rPr lang="fr-FR" sz="1200" dirty="0"/>
            </a:br>
            <a:endParaRPr lang="de-DE" sz="1200" i="1" baseline="30000" dirty="0">
              <a:solidFill>
                <a:srgbClr val="333333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68993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>
            <a:extLst>
              <a:ext uri="{FF2B5EF4-FFF2-40B4-BE49-F238E27FC236}">
                <a16:creationId xmlns:a16="http://schemas.microsoft.com/office/drawing/2014/main" id="{24FED95B-9156-B009-577D-32A1A2CC20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2429437" y="5029457"/>
            <a:ext cx="1337723" cy="12687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3B1FEED-F8E0-57E3-4280-AB16F4D1B7E3}"/>
              </a:ext>
            </a:extLst>
          </p:cNvPr>
          <p:cNvSpPr txBox="1"/>
          <p:nvPr/>
        </p:nvSpPr>
        <p:spPr>
          <a:xfrm rot="10800000">
            <a:off x="6450567" y="2835196"/>
            <a:ext cx="6096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en-US" dirty="0">
              <a:solidFill>
                <a:schemeClr val="accent1"/>
              </a:solidFill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ctr"/>
            <a:r>
              <a:rPr lang="en-US" dirty="0">
                <a:solidFill>
                  <a:schemeClr val="accent1"/>
                </a:solidFill>
                <a:hlinkClick r:id="rId3"/>
              </a:rPr>
              <a:t>https://www.commanderie.ch</a:t>
            </a:r>
            <a:endParaRPr lang="en-US" dirty="0">
              <a:solidFill>
                <a:schemeClr val="accent1"/>
              </a:solidFill>
            </a:endParaRPr>
          </a:p>
          <a:p>
            <a:pPr algn="ctr"/>
            <a:endParaRPr lang="en-US" dirty="0">
              <a:solidFill>
                <a:schemeClr val="accent1"/>
              </a:solidFill>
            </a:endParaRPr>
          </a:p>
          <a:p>
            <a:pPr algn="ctr"/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A5F19C5-A15A-E95B-8228-76516B114FE6}"/>
              </a:ext>
            </a:extLst>
          </p:cNvPr>
          <p:cNvSpPr txBox="1"/>
          <p:nvPr/>
        </p:nvSpPr>
        <p:spPr>
          <a:xfrm rot="10800000">
            <a:off x="1817701" y="4172582"/>
            <a:ext cx="2561193" cy="544316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ctr">
              <a:lnSpc>
                <a:spcPts val="1800"/>
              </a:lnSpc>
              <a:defRPr sz="1400" b="1" u="sng">
                <a:latin typeface="Book Antiqua" panose="0204060205030503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u="none" dirty="0"/>
              <a:t>CHAPITRE D'ÉTÉ</a:t>
            </a:r>
          </a:p>
          <a:p>
            <a:r>
              <a:rPr lang="en-US" u="none" dirty="0"/>
              <a:t>2024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5A101A6-656D-1A16-5A35-327D398E786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0800000">
            <a:off x="2429436" y="491189"/>
            <a:ext cx="1428750" cy="1428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705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b020b37f-db72-473e-ae54-fb16df408069}" enabled="1" method="Standard" siteId="{705d07a3-2eea-4f3b-ab59-65ca29abeb26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1279</TotalTime>
  <Words>283</Words>
  <Application>Microsoft Office PowerPoint</Application>
  <PresentationFormat>Widescreen</PresentationFormat>
  <Paragraphs>58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Book Antiqua</vt:lpstr>
      <vt:lpstr>Calibri</vt:lpstr>
      <vt:lpstr>Calibri Light</vt:lpstr>
      <vt:lpstr>Times New Roman</vt:lpstr>
      <vt:lpstr>Wingdings 2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Shalunova, Daria</dc:creator>
  <cp:lastModifiedBy>Shalunova, Daria</cp:lastModifiedBy>
  <cp:revision>6</cp:revision>
  <cp:lastPrinted>2023-09-29T14:26:58Z</cp:lastPrinted>
  <dcterms:created xsi:type="dcterms:W3CDTF">2023-06-23T17:12:52Z</dcterms:created>
  <dcterms:modified xsi:type="dcterms:W3CDTF">2025-03-28T15:00:02Z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b020b37f-db72-473e-ae54-fb16df408069_Enabled">
    <vt:lpwstr>true</vt:lpwstr>
  </property>
  <property fmtid="{D5CDD505-2E9C-101B-9397-08002B2CF9AE}" pid="3" name="MSIP_Label_b020b37f-db72-473e-ae54-fb16df408069_SetDate">
    <vt:lpwstr>2023-06-23T17:53:15Z</vt:lpwstr>
  </property>
  <property fmtid="{D5CDD505-2E9C-101B-9397-08002B2CF9AE}" pid="4" name="MSIP_Label_b020b37f-db72-473e-ae54-fb16df408069_Method">
    <vt:lpwstr>Standard</vt:lpwstr>
  </property>
  <property fmtid="{D5CDD505-2E9C-101B-9397-08002B2CF9AE}" pid="5" name="MSIP_Label_b020b37f-db72-473e-ae54-fb16df408069_Name">
    <vt:lpwstr>General</vt:lpwstr>
  </property>
  <property fmtid="{D5CDD505-2E9C-101B-9397-08002B2CF9AE}" pid="6" name="MSIP_Label_b020b37f-db72-473e-ae54-fb16df408069_SiteId">
    <vt:lpwstr>705d07a3-2eea-4f3b-ab59-65ca29abeb26</vt:lpwstr>
  </property>
  <property fmtid="{D5CDD505-2E9C-101B-9397-08002B2CF9AE}" pid="7" name="MSIP_Label_b020b37f-db72-473e-ae54-fb16df408069_ActionId">
    <vt:lpwstr>e6d3e35e-4b40-46b4-8b9a-c234906fc748</vt:lpwstr>
  </property>
  <property fmtid="{D5CDD505-2E9C-101B-9397-08002B2CF9AE}" pid="8" name="MSIP_Label_b020b37f-db72-473e-ae54-fb16df408069_ContentBits">
    <vt:lpwstr>0</vt:lpwstr>
  </property>
</Properties>
</file>